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8" r:id="rId9"/>
    <p:sldId id="267" r:id="rId10"/>
    <p:sldId id="266" r:id="rId11"/>
    <p:sldId id="264" r:id="rId12"/>
    <p:sldId id="275" r:id="rId13"/>
    <p:sldId id="274" r:id="rId14"/>
    <p:sldId id="273" r:id="rId15"/>
    <p:sldId id="272" r:id="rId16"/>
    <p:sldId id="271" r:id="rId17"/>
    <p:sldId id="270" r:id="rId18"/>
    <p:sldId id="265" r:id="rId19"/>
    <p:sldId id="278" r:id="rId20"/>
    <p:sldId id="277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Student Competencies Compared to Target</a:t>
            </a:r>
          </a:p>
        </c:rich>
      </c:tx>
      <c:layout>
        <c:manualLayout>
          <c:xMode val="edge"/>
          <c:yMode val="edge"/>
          <c:x val="0.19342934518871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1784196275837"/>
          <c:y val="0.146729914172643"/>
          <c:w val="0.718221668061624"/>
          <c:h val="0.46980694542575"/>
        </c:manualLayout>
      </c:layout>
      <c:barChart>
        <c:barDir val="col"/>
        <c:grouping val="clustered"/>
        <c:varyColors val="0"/>
        <c:ser>
          <c:idx val="0"/>
          <c:order val="0"/>
          <c:tx>
            <c:v>Student Competencies</c:v>
          </c:tx>
          <c:invertIfNegative val="0"/>
          <c:cat>
            <c:strRef>
              <c:f>Sheet1!$A$1:$N$1</c:f>
              <c:strCache>
                <c:ptCount val="14"/>
                <c:pt idx="0">
                  <c:v>Disability</c:v>
                </c:pt>
                <c:pt idx="1">
                  <c:v>Law</c:v>
                </c:pt>
                <c:pt idx="2">
                  <c:v>Accommodations</c:v>
                </c:pt>
                <c:pt idx="3">
                  <c:v>Faculty/Plan</c:v>
                </c:pt>
                <c:pt idx="4">
                  <c:v>Goals</c:v>
                </c:pt>
                <c:pt idx="5">
                  <c:v>Organization</c:v>
                </c:pt>
                <c:pt idx="6">
                  <c:v>Resources</c:v>
                </c:pt>
                <c:pt idx="7">
                  <c:v>Study Skills</c:v>
                </c:pt>
                <c:pt idx="8">
                  <c:v>Stress</c:v>
                </c:pt>
                <c:pt idx="9">
                  <c:v>Test-taking</c:v>
                </c:pt>
                <c:pt idx="10">
                  <c:v>Strengths</c:v>
                </c:pt>
                <c:pt idx="11">
                  <c:v>Information</c:v>
                </c:pt>
                <c:pt idx="12">
                  <c:v>Career</c:v>
                </c:pt>
                <c:pt idx="13">
                  <c:v>Degree Requirements</c:v>
                </c:pt>
              </c:strCache>
            </c:strRef>
          </c:cat>
          <c:val>
            <c:numRef>
              <c:f>Sheet1!$A$2:$N$2</c:f>
              <c:numCache>
                <c:formatCode>0%</c:formatCode>
                <c:ptCount val="14"/>
                <c:pt idx="0">
                  <c:v>0.93</c:v>
                </c:pt>
                <c:pt idx="1">
                  <c:v>0.5</c:v>
                </c:pt>
                <c:pt idx="2">
                  <c:v>0.93</c:v>
                </c:pt>
                <c:pt idx="3">
                  <c:v>0.82</c:v>
                </c:pt>
                <c:pt idx="4">
                  <c:v>0.66</c:v>
                </c:pt>
                <c:pt idx="5">
                  <c:v>0.94</c:v>
                </c:pt>
                <c:pt idx="6">
                  <c:v>0.79</c:v>
                </c:pt>
                <c:pt idx="7">
                  <c:v>0.56</c:v>
                </c:pt>
                <c:pt idx="8">
                  <c:v>0.65</c:v>
                </c:pt>
                <c:pt idx="9">
                  <c:v>0.68</c:v>
                </c:pt>
                <c:pt idx="10">
                  <c:v>0.9</c:v>
                </c:pt>
                <c:pt idx="11">
                  <c:v>0.78</c:v>
                </c:pt>
                <c:pt idx="12">
                  <c:v>0.62</c:v>
                </c:pt>
                <c:pt idx="13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9023528"/>
        <c:axId val="2129123704"/>
      </c:barChart>
      <c:catAx>
        <c:axId val="-2099023528"/>
        <c:scaling>
          <c:orientation val="minMax"/>
        </c:scaling>
        <c:delete val="0"/>
        <c:axPos val="b"/>
        <c:majorTickMark val="out"/>
        <c:minorTickMark val="none"/>
        <c:tickLblPos val="nextTo"/>
        <c:crossAx val="2129123704"/>
        <c:crosses val="autoZero"/>
        <c:auto val="1"/>
        <c:lblAlgn val="ctr"/>
        <c:lblOffset val="100"/>
        <c:noMultiLvlLbl val="0"/>
      </c:catAx>
      <c:valAx>
        <c:axId val="2129123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99023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0.16345</cdr:x>
      <cdr:y>0.30545</cdr:y>
    </cdr:from>
    <cdr:to>
      <cdr:x>0.9007</cdr:x>
      <cdr:y>0.30545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044121" y="1066800"/>
          <a:ext cx="4709627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0.05255</cdr:x>
      <cdr:y>0.3649</cdr:y>
    </cdr:from>
    <cdr:to>
      <cdr:x>0.20093</cdr:x>
      <cdr:y>0.58661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23849" y="15049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0.16786</cdr:y>
    </cdr:from>
    <cdr:to>
      <cdr:x>0.14384</cdr:x>
      <cdr:y>0.68571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0" y="596900"/>
          <a:ext cx="800100" cy="184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/>
            <a:t>%</a:t>
          </a:r>
          <a:r>
            <a:rPr lang="en-US" sz="1200" b="1" baseline="0" dirty="0"/>
            <a:t> of Students who scored  greater than 2 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0.35654</cdr:x>
      <cdr:y>0.93536</cdr:y>
    </cdr:from>
    <cdr:to>
      <cdr:x>0.64346</cdr:x>
      <cdr:y>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277645" y="3266745"/>
          <a:ext cx="1832810" cy="225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Area of Competency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333" y="5638800"/>
            <a:ext cx="2133600" cy="365125"/>
          </a:xfrm>
        </p:spPr>
        <p:txBody>
          <a:bodyPr/>
          <a:lstStyle/>
          <a:p>
            <a:fld id="{E323DCAA-B6CB-6145-AB0D-0977F00745FF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ADB21-6CFB-914E-AE56-E63FEB40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DCAA-B6CB-6145-AB0D-0977F00745FF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ADB21-6CFB-914E-AE56-E63FEB40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1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DCAA-B6CB-6145-AB0D-0977F00745FF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ADB21-6CFB-914E-AE56-E63FEB40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3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A75-B320-014B-9021-228CD6719B04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FC77-1AC2-7F48-991E-C0ACFB0D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46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A75-B320-014B-9021-228CD6719B04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FC77-1AC2-7F48-991E-C0ACFB0D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1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A75-B320-014B-9021-228CD6719B04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FC77-1AC2-7F48-991E-C0ACFB0D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4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A75-B320-014B-9021-228CD6719B04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FC77-1AC2-7F48-991E-C0ACFB0D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5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A75-B320-014B-9021-228CD6719B04}" type="datetimeFigureOut">
              <a:rPr lang="en-US" smtClean="0"/>
              <a:t>8/28/15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FC77-1AC2-7F48-991E-C0ACFB0D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4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A75-B320-014B-9021-228CD6719B04}" type="datetimeFigureOut">
              <a:rPr lang="en-US" smtClean="0"/>
              <a:t>8/28/15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FC77-1AC2-7F48-991E-C0ACFB0D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75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A75-B320-014B-9021-228CD6719B04}" type="datetimeFigureOut">
              <a:rPr lang="en-US" smtClean="0"/>
              <a:t>8/28/15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FC77-1AC2-7F48-991E-C0ACFB0D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27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A75-B320-014B-9021-228CD6719B04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FC77-1AC2-7F48-991E-C0ACFB0D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5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DCAA-B6CB-6145-AB0D-0977F00745FF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ADB21-6CFB-914E-AE56-E63FEB40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97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A75-B320-014B-9021-228CD6719B04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FC77-1AC2-7F48-991E-C0ACFB0D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22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A75-B320-014B-9021-228CD6719B04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FC77-1AC2-7F48-991E-C0ACFB0D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79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A75-B320-014B-9021-228CD6719B04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FC77-1AC2-7F48-991E-C0ACFB0D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0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DCAA-B6CB-6145-AB0D-0977F00745FF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ADB21-6CFB-914E-AE56-E63FEB40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4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DCAA-B6CB-6145-AB0D-0977F00745FF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ADB21-6CFB-914E-AE56-E63FEB40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DCAA-B6CB-6145-AB0D-0977F00745FF}" type="datetimeFigureOut">
              <a:rPr lang="en-US" smtClean="0"/>
              <a:t>8/28/15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ADB21-6CFB-914E-AE56-E63FEB40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0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DCAA-B6CB-6145-AB0D-0977F00745FF}" type="datetimeFigureOut">
              <a:rPr lang="en-US" smtClean="0"/>
              <a:t>8/28/15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ADB21-6CFB-914E-AE56-E63FEB40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8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DCAA-B6CB-6145-AB0D-0977F00745FF}" type="datetimeFigureOut">
              <a:rPr lang="en-US" smtClean="0"/>
              <a:t>8/28/15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ADB21-6CFB-914E-AE56-E63FEB40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2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DCAA-B6CB-6145-AB0D-0977F00745FF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ADB21-6CFB-914E-AE56-E63FEB40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0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DCAA-B6CB-6145-AB0D-0977F00745FF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ADB21-6CFB-914E-AE56-E63FEB40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6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ottombar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035952"/>
            <a:ext cx="9171432" cy="832620"/>
          </a:xfrm>
          <a:prstGeom prst="rect">
            <a:avLst/>
          </a:prstGeom>
        </p:spPr>
      </p:pic>
      <p:pic>
        <p:nvPicPr>
          <p:cNvPr id="10" name="Picture 9" descr="r_Harperlogo_Reversed.ai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67" y="6043745"/>
            <a:ext cx="2552700" cy="838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75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22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3DCAA-B6CB-6145-AB0D-0977F00745FF}" type="datetimeFigureOut">
              <a:rPr lang="en-US" smtClean="0"/>
              <a:t>8/28/15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5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ADA75-B320-014B-9021-228CD6719B04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FC77-1AC2-7F48-991E-C0ACFB0D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cover ide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18" y="0"/>
            <a:ext cx="9260416" cy="59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8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29370"/>
            <a:ext cx="8686800" cy="5666630"/>
          </a:xfrm>
        </p:spPr>
        <p:txBody>
          <a:bodyPr>
            <a:normAutofit fontScale="92500" lnSpcReduction="20000"/>
          </a:bodyPr>
          <a:lstStyle/>
          <a:p>
            <a:pPr marL="109728" lvl="0" indent="0" algn="ctr">
              <a:buNone/>
            </a:pPr>
            <a:r>
              <a:rPr lang="en-US" sz="4300" b="1" dirty="0" smtClean="0">
                <a:latin typeface="Calibri" pitchFamily="34" charset="0"/>
                <a:cs typeface="Calibri" pitchFamily="34" charset="0"/>
              </a:rPr>
              <a:t>ACES (Academic Coaches Empowering Students)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History – from PASS to ACES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Focuses on providing 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support 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to students during 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their first year of 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college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Students 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enroll in 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FYE 101 course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Instructor of FYE 101 course becomes 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students’ academic coach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Program supports up to 80 incoming new students.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Curriculum includes 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hree required meetings outside of class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 Students in ACES are automatically enrolled in Harper College’s Early Alert Program </a:t>
            </a:r>
          </a:p>
        </p:txBody>
      </p:sp>
    </p:spTree>
    <p:extLst>
      <p:ext uri="{BB962C8B-B14F-4D97-AF65-F5344CB8AC3E}">
        <p14:creationId xmlns:p14="http://schemas.microsoft.com/office/powerpoint/2010/main" val="256943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6003"/>
            <a:ext cx="8229600" cy="5465197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en-US" sz="4300" b="1" dirty="0" smtClean="0">
                <a:latin typeface="Calibri" pitchFamily="34" charset="0"/>
                <a:cs typeface="Calibri" pitchFamily="34" charset="0"/>
              </a:rPr>
              <a:t>FYE 101 (First Year Experience)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2 credit course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Offered in first 8 weeks of the semester or first 2 weekends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One credit focuses on transition issues, one credit on advocacy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Targeted sections offered for students with disabilities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 Weekend 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ection specifically for students on the Autism Spectrum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Curriculum is designed to address specific needs of students with disabilities </a:t>
            </a:r>
          </a:p>
          <a:p>
            <a:pPr marL="109728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5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247198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FYE Topics covered</a:t>
            </a:r>
          </a:p>
          <a:p>
            <a:pPr marL="109728" indent="0" algn="ctr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Disability Awareness and Self Advocacy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Executive Functioning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Utilization of Campus Resources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Skills Needed to be Successful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Appropriate College behavior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Personal Growth/Stress Management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Goals Setting</a:t>
            </a:r>
          </a:p>
          <a:p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4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59077078"/>
              </p:ext>
            </p:extLst>
          </p:nvPr>
        </p:nvGraphicFramePr>
        <p:xfrm>
          <a:off x="1470479" y="1524000"/>
          <a:ext cx="6388100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6429" y="3810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Assessment Results</a:t>
            </a:r>
          </a:p>
          <a:p>
            <a:pPr algn="ctr"/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0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05719"/>
            <a:ext cx="4701381" cy="47013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/>
                <a:latin typeface="+mn-lt"/>
              </a:rPr>
              <a:t>Poster Presentation</a:t>
            </a:r>
            <a:endParaRPr lang="en-US" sz="4000" b="1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341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92" y="4572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Assessment Results</a:t>
            </a:r>
          </a:p>
          <a:p>
            <a:pPr algn="ctr"/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30" y="1828800"/>
            <a:ext cx="569214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50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980" y="1723219"/>
            <a:ext cx="82534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</a:rPr>
              <a:t>Assign campus resources to groups and put them on a scavenger hunt to research each service offered at Harper.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</a:rPr>
              <a:t>Have student panel from past years give tips on how to be successful.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</a:rPr>
              <a:t>Have many guest speakers from across campus such, Harper Police, Financial Aid, Career Center, and Library.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</a:rPr>
              <a:t>Have students write a letter to a next year student giving them tips for success.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709" y="441298"/>
            <a:ext cx="8817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Classroom Activities that Incorporate Strategies</a:t>
            </a:r>
          </a:p>
          <a:p>
            <a:pPr algn="ctr"/>
            <a:endParaRPr lang="en-US" sz="40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4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883" y="1859340"/>
            <a:ext cx="83170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>
                <a:latin typeface="Calibri" pitchFamily="34" charset="0"/>
              </a:rPr>
              <a:t>Have each student write and practice a script on how to communicate about their disability to their professors.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>
                <a:latin typeface="Calibri" pitchFamily="34" charset="0"/>
              </a:rPr>
              <a:t>Present case studies about past student behaviors that ended up in student conduct. 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>
                <a:latin typeface="Calibri" pitchFamily="34" charset="0"/>
              </a:rPr>
              <a:t>Give hands on training on how to use their student portal and Harper website.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>
                <a:latin typeface="Calibri" pitchFamily="34" charset="0"/>
              </a:rPr>
              <a:t>All activities require social interaction in small groups or with a partner which is varied through the course.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709" y="441298"/>
            <a:ext cx="8817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Classroom Activities that Incorporate Strategies continued</a:t>
            </a:r>
          </a:p>
          <a:p>
            <a:pPr algn="ctr"/>
            <a:endParaRPr lang="en-US" sz="40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8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174" y="1310272"/>
            <a:ext cx="83170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</a:rPr>
              <a:t>Students are made aware of how different their role will be in college in acquiring accommodations</a:t>
            </a:r>
            <a:endParaRPr lang="en-US" sz="2800" dirty="0">
              <a:latin typeface="Calibri" pitchFamily="34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</a:rPr>
              <a:t>Students disability is taken into account when planning their first semester courses</a:t>
            </a:r>
            <a:endParaRPr lang="en-US" sz="2800" dirty="0">
              <a:latin typeface="Calibri" pitchFamily="34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</a:rPr>
              <a:t>Parents and students’ anxiety is reduced knowing that the students needs will be met</a:t>
            </a:r>
            <a:endParaRPr lang="en-US" sz="2800" dirty="0">
              <a:latin typeface="Calibri" pitchFamily="34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</a:rPr>
              <a:t>They will begin the semester with their accommodations in place</a:t>
            </a:r>
            <a:endParaRPr lang="en-US" sz="2800" dirty="0">
              <a:latin typeface="Calibri" pitchFamily="34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</a:rPr>
              <a:t>Students continue to be supported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709" y="441298"/>
            <a:ext cx="88179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Benefit of Specialized Transition Program</a:t>
            </a:r>
          </a:p>
          <a:p>
            <a:pPr algn="ctr"/>
            <a:endParaRPr lang="en-US" sz="40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0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59" y="2352321"/>
            <a:ext cx="83170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</a:rPr>
              <a:t>Establishing working relationships with other areas of the college.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</a:rPr>
              <a:t>Aligning with the goals of general orientation</a:t>
            </a:r>
            <a:endParaRPr lang="en-US" sz="2800" dirty="0">
              <a:latin typeface="Calibri" pitchFamily="34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</a:rPr>
              <a:t>Challenging to cover all general information and ADS information within a few visits</a:t>
            </a:r>
            <a:endParaRPr lang="en-US" sz="2800" dirty="0">
              <a:latin typeface="Calibri" pitchFamily="34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</a:rPr>
              <a:t>Funding the more individualized supportive approach</a:t>
            </a:r>
            <a:endParaRPr lang="en-US" sz="2800" dirty="0">
              <a:latin typeface="Calibri" pitchFamily="34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</a:rPr>
              <a:t>Determining the best Schedule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709" y="441298"/>
            <a:ext cx="8817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Challenges of a Specialized Transition Program</a:t>
            </a:r>
          </a:p>
          <a:p>
            <a:pPr algn="ctr"/>
            <a:endParaRPr lang="en-US" sz="40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0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32" y="1262893"/>
            <a:ext cx="8165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libri" pitchFamily="34" charset="0"/>
                <a:cs typeface="Calibri" pitchFamily="34" charset="0"/>
              </a:rPr>
              <a:t>Supporting Students with Disabilities in Making the Transition to College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69127" y="401143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alibri" pitchFamily="34" charset="0"/>
                <a:cs typeface="Calibri" pitchFamily="34" charset="0"/>
              </a:rPr>
              <a:t>Pascuala Herrera, M.Ed. Professor, Learning Specialist</a:t>
            </a:r>
          </a:p>
          <a:p>
            <a:r>
              <a:rPr lang="en-US" sz="2400" i="1" dirty="0">
                <a:latin typeface="Calibri" pitchFamily="34" charset="0"/>
                <a:cs typeface="Calibri" pitchFamily="34" charset="0"/>
              </a:rPr>
              <a:t>Debbie Franzen, M.Ed. Accommodation and Transition Specialist</a:t>
            </a:r>
          </a:p>
        </p:txBody>
      </p:sp>
    </p:spTree>
    <p:extLst>
      <p:ext uri="{BB962C8B-B14F-4D97-AF65-F5344CB8AC3E}">
        <p14:creationId xmlns:p14="http://schemas.microsoft.com/office/powerpoint/2010/main" val="106067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81000"/>
            <a:ext cx="8048134" cy="499567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Wrap Up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Questions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Contact Information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Pascuala Herrera - pherrera@harper college.edu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Debbie Franzen - dfranzen@harpercollege.edu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93192" lvl="1" indent="0"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1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4786" y="364103"/>
            <a:ext cx="816599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en-US" sz="4000" b="1" dirty="0">
                <a:latin typeface="Calibri" pitchFamily="34" charset="0"/>
                <a:cs typeface="Calibri" pitchFamily="34" charset="0"/>
              </a:rPr>
              <a:t>Desired Outcomes</a:t>
            </a:r>
          </a:p>
          <a:p>
            <a:pPr marL="109728" indent="0" algn="ctr"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Participants will gain knowledge about: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College Awareness Program (CAP)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Summer Orientation for Students with Disabilities.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Academic Coaches Empowering Students (ACES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) </a:t>
            </a:r>
          </a:p>
          <a:p>
            <a:pPr marL="914400" lvl="1" indent="-457200">
              <a:buFont typeface="Courier New" pitchFamily="49" charset="0"/>
              <a:buChar char="o"/>
            </a:pPr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Participants will learn practical strategies to: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Help students with disabilities transition to college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Gain ideas on how to assist at risk students in their transition to college</a:t>
            </a:r>
          </a:p>
        </p:txBody>
      </p:sp>
    </p:spTree>
    <p:extLst>
      <p:ext uri="{BB962C8B-B14F-4D97-AF65-F5344CB8AC3E}">
        <p14:creationId xmlns:p14="http://schemas.microsoft.com/office/powerpoint/2010/main" val="210146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2981" y="448900"/>
            <a:ext cx="834886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en-US" sz="4000" b="1" dirty="0">
                <a:latin typeface="Calibri" pitchFamily="34" charset="0"/>
                <a:cs typeface="Calibri" pitchFamily="34" charset="0"/>
              </a:rPr>
              <a:t>Presentation Agenda</a:t>
            </a:r>
          </a:p>
          <a:p>
            <a:pPr marL="109728" indent="0" algn="ctr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Introduction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Brief overview of Harper College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Overview of the Harper’s CAP program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Overview of Harper’s Summer Orientation Program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Overview of ACES Program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Outcome Results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Benefits of Specialized Transition Programs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Challenges of Specialized Transition Programs</a:t>
            </a:r>
          </a:p>
        </p:txBody>
      </p:sp>
    </p:spTree>
    <p:extLst>
      <p:ext uri="{BB962C8B-B14F-4D97-AF65-F5344CB8AC3E}">
        <p14:creationId xmlns:p14="http://schemas.microsoft.com/office/powerpoint/2010/main" val="279510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Introduction</a:t>
            </a:r>
          </a:p>
          <a:p>
            <a:pPr marL="109728" indent="0" algn="ctr">
              <a:buNone/>
            </a:pPr>
            <a:endParaRPr lang="en-US" sz="4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Pascuala Herrera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M.Ed.,  Professor and Learning Specialist at Harper for 23 years.  Work primarily with students with LD/ADHD.  Teach FYE101 and Humanistic Psychology. 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Debbie Franzen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M.Ed., Accommodation &amp; Transition Specialist at Harper College for 17 years.  Work primarily with students with small incidence disabilities and facilitate  transitioning of high school students with disabilities into college. 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Audience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0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7113" y="294197"/>
            <a:ext cx="8771957" cy="5796501"/>
          </a:xfrm>
        </p:spPr>
        <p:txBody>
          <a:bodyPr>
            <a:normAutofit fontScale="62500" lnSpcReduction="20000"/>
          </a:bodyPr>
          <a:lstStyle/>
          <a:p>
            <a:pPr marL="109728" indent="0" algn="ctr">
              <a:buNone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Harper College</a:t>
            </a:r>
          </a:p>
          <a:p>
            <a:pPr lvl="1">
              <a:buFont typeface="Courier New" pitchFamily="49" charset="0"/>
              <a:buChar char="o"/>
            </a:pPr>
            <a:r>
              <a:rPr lang="en-US" sz="4500" dirty="0" smtClean="0">
                <a:latin typeface="Calibri" pitchFamily="34" charset="0"/>
                <a:cs typeface="Calibri" pitchFamily="34" charset="0"/>
              </a:rPr>
              <a:t>Located in Palatine, IL - NW suburb of Chicago</a:t>
            </a:r>
          </a:p>
          <a:p>
            <a:pPr lvl="1">
              <a:buFont typeface="Courier New" pitchFamily="49" charset="0"/>
              <a:buChar char="o"/>
            </a:pPr>
            <a:r>
              <a:rPr lang="en-US" sz="4500" dirty="0" smtClean="0">
                <a:latin typeface="Calibri" pitchFamily="34" charset="0"/>
                <a:cs typeface="Calibri" pitchFamily="34" charset="0"/>
              </a:rPr>
              <a:t>Community college serving 26,000 students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4500" dirty="0" smtClean="0">
                <a:latin typeface="Calibri" pitchFamily="34" charset="0"/>
                <a:cs typeface="Calibri" pitchFamily="34" charset="0"/>
              </a:rPr>
              <a:t>Access and Disability Services serves 1400 students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4500" dirty="0" smtClean="0">
                <a:latin typeface="Calibri" pitchFamily="34" charset="0"/>
                <a:cs typeface="Calibri" pitchFamily="34" charset="0"/>
              </a:rPr>
              <a:t>LD/ADHD students is the largest population in ADS(over 700) in 2014</a:t>
            </a:r>
          </a:p>
          <a:p>
            <a:pPr lvl="2">
              <a:buFont typeface="Wingdings" pitchFamily="2" charset="2"/>
              <a:buChar char="Ø"/>
            </a:pPr>
            <a:r>
              <a:rPr lang="en-US" sz="3800" dirty="0" smtClean="0">
                <a:latin typeface="Calibri" pitchFamily="34" charset="0"/>
                <a:cs typeface="Calibri" pitchFamily="34" charset="0"/>
              </a:rPr>
              <a:t>Students on the Autism Spectrum have grown over 300% in the last five years.  In 2008, we served 17 students and now over 80 students. </a:t>
            </a:r>
          </a:p>
          <a:p>
            <a:pPr lvl="2">
              <a:buFont typeface="Wingdings" pitchFamily="2" charset="2"/>
              <a:buChar char="Ø"/>
            </a:pPr>
            <a:r>
              <a:rPr lang="en-US" sz="3800" dirty="0" smtClean="0">
                <a:latin typeface="Calibri" pitchFamily="34" charset="0"/>
                <a:cs typeface="Calibri" pitchFamily="34" charset="0"/>
              </a:rPr>
              <a:t>We provide comprehensive services such as advising, transfer/career advising, personal counseling, accommodations, instructional support and academic coaching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4500" dirty="0" smtClean="0">
                <a:latin typeface="Calibri" pitchFamily="34" charset="0"/>
                <a:cs typeface="Calibri" pitchFamily="34" charset="0"/>
              </a:rPr>
              <a:t>Harper’s strategic goals focus on student </a:t>
            </a:r>
            <a:r>
              <a:rPr lang="en-US" sz="4500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4500" dirty="0" smtClean="0">
                <a:latin typeface="Calibri" pitchFamily="34" charset="0"/>
                <a:cs typeface="Calibri" pitchFamily="34" charset="0"/>
              </a:rPr>
              <a:t>uccess and student completion</a:t>
            </a:r>
          </a:p>
          <a:p>
            <a:pPr marL="109728" indent="0">
              <a:buNone/>
            </a:pPr>
            <a:endParaRPr lang="en-US" sz="32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3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CAP (College Awareness Program)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Transition Program for high school students with disabilities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Area high schools are invited to bring students to visit campus, attend presentation and tour campus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Learn about campus resources, accommodations and services, career and degree programs, college expectations</a:t>
            </a:r>
          </a:p>
          <a:p>
            <a:pPr marL="736092" lvl="1" indent="-342900">
              <a:buFont typeface="Courier New" pitchFamily="49" charset="0"/>
              <a:buChar char="o"/>
            </a:pPr>
            <a:endParaRPr lang="en-US" sz="2000" dirty="0">
              <a:latin typeface="Calibri" pitchFamily="34" charset="0"/>
            </a:endParaRPr>
          </a:p>
          <a:p>
            <a:pPr marL="393192" lvl="1" indent="0">
              <a:buNone/>
            </a:pPr>
            <a:endParaRPr lang="en-US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5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3569" y="557254"/>
            <a:ext cx="74980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latin typeface="Calibri" pitchFamily="34" charset="0"/>
              </a:rPr>
              <a:t>Benefits of Attending CAP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</a:rPr>
              <a:t>Students connect with the ADS office and staff early</a:t>
            </a:r>
            <a:endParaRPr lang="en-US" sz="2800" dirty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</a:rPr>
              <a:t>Students have opportunity to complete New Student Orientation in ADS</a:t>
            </a:r>
            <a:endParaRPr lang="en-US" sz="2800" dirty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Calibri" pitchFamily="34" charset="0"/>
              </a:rPr>
              <a:t>Students have opportunity to learn about specialized programs and services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5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94198" y="530087"/>
            <a:ext cx="8579458" cy="5486400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en-US" sz="4300" b="1" dirty="0" smtClean="0">
                <a:latin typeface="Calibri" pitchFamily="34" charset="0"/>
                <a:cs typeface="Calibri" pitchFamily="34" charset="0"/>
              </a:rPr>
              <a:t>Summer Orientation for Students with Disabilities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Work in Collaboration with the Center for New Students and Orientation (CNSO)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Students with disabilities have the option of completing their orientation through ADS or CNSO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ADS Orientation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Includes Intake, ADS Workshop, Advising and Accommodation Planning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All components are individualized except the Workshops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Students who attend general orientation are referred to us for intake and accommodations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Provides an opportunity to develop relationships with students</a:t>
            </a:r>
          </a:p>
          <a:p>
            <a:pPr marL="109728" indent="0">
              <a:buNone/>
            </a:pPr>
            <a:endParaRPr lang="en-US" sz="32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6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rper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HarperPowerpointTemplate.potx</Template>
  <TotalTime>190</TotalTime>
  <Words>907</Words>
  <Application>Microsoft Macintosh PowerPoint</Application>
  <PresentationFormat>On-screen Show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HarperPowerpointTemplate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Poster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</dc:creator>
  <cp:lastModifiedBy>Molly</cp:lastModifiedBy>
  <cp:revision>20</cp:revision>
  <cp:lastPrinted>2015-02-17T17:54:45Z</cp:lastPrinted>
  <dcterms:created xsi:type="dcterms:W3CDTF">2014-01-22T19:48:36Z</dcterms:created>
  <dcterms:modified xsi:type="dcterms:W3CDTF">2015-08-29T03:27:43Z</dcterms:modified>
</cp:coreProperties>
</file>